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0" r:id="rId4"/>
    <p:sldMasterId id="2147483691" r:id="rId5"/>
    <p:sldMasterId id="2147483703" r:id="rId6"/>
    <p:sldMasterId id="2147483715" r:id="rId7"/>
    <p:sldMasterId id="2147483726" r:id="rId8"/>
  </p:sldMasterIdLst>
  <p:notesMasterIdLst>
    <p:notesMasterId r:id="rId10"/>
  </p:notesMasterIdLst>
  <p:sldIdLst>
    <p:sldId id="256" r:id="rId9"/>
    <p:sldId id="363" r:id="rId11"/>
    <p:sldId id="345" r:id="rId12"/>
    <p:sldId id="346" r:id="rId13"/>
    <p:sldId id="348" r:id="rId14"/>
    <p:sldId id="349" r:id="rId15"/>
    <p:sldId id="350" r:id="rId16"/>
    <p:sldId id="354" r:id="rId17"/>
    <p:sldId id="355" r:id="rId18"/>
    <p:sldId id="357" r:id="rId19"/>
    <p:sldId id="358" r:id="rId20"/>
    <p:sldId id="352" r:id="rId21"/>
    <p:sldId id="353" r:id="rId22"/>
    <p:sldId id="359" r:id="rId23"/>
    <p:sldId id="34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 Zhan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88" y="-1566"/>
      </p:cViewPr>
      <p:guideLst>
        <p:guide orient="horz" pos="216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26" Type="http://schemas.openxmlformats.org/officeDocument/2006/relationships/viewProps" Target="viewProps.xml"/><Relationship Id="rId18" Type="http://schemas.openxmlformats.org/officeDocument/2006/relationships/slide" Target="slides/slide9.xml"/><Relationship Id="rId13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6.xml"/><Relationship Id="rId25" Type="http://schemas.openxmlformats.org/officeDocument/2006/relationships/presProps" Target="presProps.xml"/><Relationship Id="rId17" Type="http://schemas.openxmlformats.org/officeDocument/2006/relationships/slide" Target="slides/slide8.xml"/><Relationship Id="rId12" Type="http://schemas.openxmlformats.org/officeDocument/2006/relationships/slide" Target="slides/slide3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6" Type="http://schemas.openxmlformats.org/officeDocument/2006/relationships/slide" Target="slides/slide7.xml"/><Relationship Id="rId29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24" Type="http://schemas.openxmlformats.org/officeDocument/2006/relationships/slide" Target="slides/slide15.xml"/><Relationship Id="rId11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5" Type="http://schemas.openxmlformats.org/officeDocument/2006/relationships/slideMaster" Target="slideMasters/slideMaster4.xml"/><Relationship Id="rId28" Type="http://schemas.openxmlformats.org/officeDocument/2006/relationships/commentAuthors" Target="commentAuthors.xml"/><Relationship Id="rId23" Type="http://schemas.openxmlformats.org/officeDocument/2006/relationships/slide" Target="slides/slide14.xml"/><Relationship Id="rId15" Type="http://schemas.openxmlformats.org/officeDocument/2006/relationships/slide" Target="slides/slide6.xml"/><Relationship Id="rId19" Type="http://schemas.openxmlformats.org/officeDocument/2006/relationships/slide" Target="slides/slide10.xml"/><Relationship Id="rId10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9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27" Type="http://schemas.openxmlformats.org/officeDocument/2006/relationships/tableStyles" Target="tableStyles.xml"/><Relationship Id="rId22" Type="http://schemas.openxmlformats.org/officeDocument/2006/relationships/slide" Target="slides/slide13.xml"/><Relationship Id="rId14" Type="http://schemas.openxmlformats.org/officeDocument/2006/relationships/slide" Target="slides/slide5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33AF-3AAD-6D40-BFBA-3B0FCD57508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D6D1B-F47A-2E46-8350-9077F7BB289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1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5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、内容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43"/>
            <a:ext cx="605293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5101-CD81-7A41-8D80-4362680418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84C5-2C7D-DA4F-A0EB-C426B991C0C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A6DA-9981-154D-B2C5-56230AF48A4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6BBCB-86CD-D444-AA20-906B2048F2F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4F2F-BFCB-104A-AE63-C67FC424A05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3B50-6E6F-9744-9B28-1AB0DBB8561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D73CD-BF0F-9347-BE08-6160F1ABCF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DD5A-0E7E-8848-AE74-9DD062B2EC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016E4-91A3-214A-921E-09115699905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C2646-7936-B14D-8BF1-5242500654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EA52-06A9-4943-8364-D200BE9E0E8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1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6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6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6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6" y="274651"/>
            <a:ext cx="605293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1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/>
                <a:ea typeface="微软雅黑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/>
              <a:ea typeface="微软雅黑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anose="05020102010507070707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anose="05020102010507070707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705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anose="05020102010507070707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GB" altLang="zh-C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GB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900">
                <a:solidFill>
                  <a:srgbClr val="898989"/>
                </a:solidFill>
                <a:latin typeface="Arial" panose="020B0604020202090204" pitchFamily="34" charset="0"/>
                <a:ea typeface="SimSun" pitchFamily="2" charset="-122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>
                <a:solidFill>
                  <a:srgbClr val="898989"/>
                </a:solidFill>
                <a:latin typeface="Arial" panose="020B0604020202090204" pitchFamily="34" charset="0"/>
                <a:ea typeface="SimSun" pitchFamily="2" charset="-122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A3457E-62CA-064B-B322-172266C476A9}" type="slidenum">
              <a:rPr lang="en-US" altLang="zh-CN" smtClean="0">
                <a:latin typeface="Arial" panose="020B0604020202090204" pitchFamily="34" charset="0"/>
                <a:ea typeface="SimSun" charset="0"/>
                <a:cs typeface="SimSun" charset="0"/>
              </a:rPr>
            </a:fld>
            <a:endParaRPr lang="en-US" altLang="zh-CN">
              <a:latin typeface="Arial" panose="020B0604020202090204" pitchFamily="34" charset="0"/>
              <a:ea typeface="SimSun" charset="0"/>
              <a:cs typeface="SimSu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rPr>
            </a:fld>
            <a:endParaRPr lang="zh-CN" altLang="en-US" dirty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SimSun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42.xml"/><Relationship Id="rId6" Type="http://schemas.openxmlformats.org/officeDocument/2006/relationships/image" Target="../media/image6.emf"/><Relationship Id="rId5" Type="http://schemas.openxmlformats.org/officeDocument/2006/relationships/hyperlink" Target="http://www.cardiff.ac.uk/confucius-institute" TargetMode="Externa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GIF"/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VCG411658078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84946"/>
            <a:ext cx="3124652" cy="32730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8413" y="320528"/>
            <a:ext cx="875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90204"/>
                <a:cs typeface="Arial" panose="020B0604020202090204"/>
              </a:rPr>
              <a:t>   </a:t>
            </a:r>
            <a:r>
              <a:rPr lang="en-US" altLang="zh-CN" sz="4800" dirty="0">
                <a:latin typeface="Arial" panose="020B0604020202090204"/>
                <a:cs typeface="Arial" panose="020B0604020202090204"/>
              </a:rPr>
              <a:t> </a:t>
            </a:r>
            <a:r>
              <a:rPr lang="en-US" altLang="zh-CN" sz="4800" dirty="0">
                <a:solidFill>
                  <a:srgbClr val="00B0F0"/>
                </a:solidFill>
                <a:latin typeface="Arial" panose="020B0604020202090204"/>
                <a:cs typeface="Arial" panose="020B0604020202090204"/>
              </a:rPr>
              <a:t>     </a:t>
            </a:r>
            <a:r>
              <a:rPr lang="zh-CN" altLang="en-US" sz="4800" dirty="0">
                <a:solidFill>
                  <a:srgbClr val="00B0F0"/>
                </a:solidFill>
                <a:latin typeface="Arial" panose="020B0604020202090204"/>
                <a:cs typeface="Arial" panose="020B0604020202090204"/>
              </a:rPr>
              <a:t>  </a:t>
            </a:r>
            <a:r>
              <a:rPr lang="en-US" altLang="zh-CN" sz="4800" dirty="0" err="1">
                <a:solidFill>
                  <a:schemeClr val="bg1"/>
                </a:solidFill>
                <a:latin typeface="Arial" panose="020B0604020202090204"/>
                <a:cs typeface="Arial" panose="020B0604020202090204"/>
              </a:rPr>
              <a:t>N</a:t>
            </a:r>
            <a:r>
              <a:rPr lang="en-US" altLang="zh-CN" sz="5400" dirty="0" err="1">
                <a:solidFill>
                  <a:schemeClr val="bg1"/>
                </a:solidFill>
                <a:latin typeface="Arial" panose="020B0604020202090204"/>
                <a:cs typeface="Arial" panose="020B0604020202090204"/>
              </a:rPr>
              <a:t>ǐhǎo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90204"/>
                <a:cs typeface="Arial" panose="020B0604020202090204"/>
              </a:rPr>
              <a:t>  </a:t>
            </a:r>
            <a:r>
              <a:rPr lang="en-US" altLang="zh-CN" sz="5400" dirty="0" err="1">
                <a:solidFill>
                  <a:schemeClr val="bg1"/>
                </a:solidFill>
                <a:latin typeface="Arial" panose="020B0604020202090204"/>
                <a:cs typeface="Arial" panose="020B0604020202090204"/>
              </a:rPr>
              <a:t>Zhōnɡɡuó</a:t>
            </a:r>
            <a:endParaRPr lang="en-US" altLang="zh-CN" sz="5400" dirty="0">
              <a:solidFill>
                <a:schemeClr val="bg1"/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744164" y="1046799"/>
            <a:ext cx="6454140" cy="162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latin typeface="Century Gothic" panose="020B0502020202020204" charset="0"/>
                <a:ea typeface="+mn-ea"/>
                <a:cs typeface="+mn-ea"/>
              </a:defRPr>
            </a:lvl1pPr>
          </a:lstStyle>
          <a:p>
            <a:pPr>
              <a:spcBef>
                <a:spcPts val="1800"/>
              </a:spcBef>
            </a:pPr>
            <a:r>
              <a:rPr lang="zh-CN" altLang="en-US" sz="6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你好    中国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5462" y="2265747"/>
            <a:ext cx="6868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zh-CN" sz="4800" dirty="0">
                <a:solidFill>
                  <a:schemeClr val="bg1"/>
                </a:solidFill>
                <a:sym typeface="+mn-ea"/>
              </a:rPr>
              <a:t>H</a:t>
            </a:r>
            <a:r>
              <a:rPr lang="en-US" altLang="zh-CN" sz="4800" dirty="0">
                <a:solidFill>
                  <a:schemeClr val="bg1"/>
                </a:solidFill>
              </a:rPr>
              <a:t>ello </a:t>
            </a:r>
            <a:r>
              <a:rPr lang="zh-CN" altLang="en-US" sz="4800" dirty="0">
                <a:solidFill>
                  <a:schemeClr val="bg1"/>
                </a:solidFill>
              </a:rPr>
              <a:t>    </a:t>
            </a:r>
            <a:r>
              <a:rPr lang="en-US" altLang="zh-CN" sz="4800" dirty="0">
                <a:solidFill>
                  <a:schemeClr val="bg1"/>
                </a:solidFill>
              </a:rPr>
              <a:t>China</a:t>
            </a:r>
            <a:endParaRPr lang="en-US" altLang="zh-CN" sz="4800" dirty="0">
              <a:solidFill>
                <a:schemeClr val="bg1"/>
              </a:solidFill>
            </a:endParaRPr>
          </a:p>
        </p:txBody>
      </p:sp>
      <p:pic>
        <p:nvPicPr>
          <p:cNvPr id="9" name="图片 8" descr="IMG_267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48" y="4890674"/>
            <a:ext cx="1333047" cy="1333047"/>
          </a:xfrm>
          <a:prstGeom prst="rect">
            <a:avLst/>
          </a:prstGeom>
        </p:spPr>
      </p:pic>
      <p:pic>
        <p:nvPicPr>
          <p:cNvPr id="10" name="图片 9" descr="IMG_26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62" y="4899617"/>
            <a:ext cx="1378283" cy="1378283"/>
          </a:xfrm>
          <a:prstGeom prst="rect">
            <a:avLst/>
          </a:prstGeom>
        </p:spPr>
      </p:pic>
      <p:pic>
        <p:nvPicPr>
          <p:cNvPr id="11" name="图片 10" descr="IMG_268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7" y="4804128"/>
            <a:ext cx="1473772" cy="1473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5477" r="14367"/>
          <a:stretch>
            <a:fillRect/>
          </a:stretch>
        </p:blipFill>
        <p:spPr>
          <a:xfrm>
            <a:off x="3178629" y="3269072"/>
            <a:ext cx="5675085" cy="9221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12 Chinese Zodiac Sign Symbolism </a:t>
            </a:r>
            <a:br>
              <a:rPr lang="zh-CN" altLang="en-US"/>
            </a:br>
            <a:endParaRPr lang="en-US"/>
          </a:p>
        </p:txBody>
      </p:sp>
      <p:pic>
        <p:nvPicPr>
          <p:cNvPr id="9" name="Content Placeholder 8" descr="Screenshot 2020-12-05 at 16.48.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4805" y="-28575"/>
            <a:ext cx="2410460" cy="24187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08965" y="5233035"/>
            <a:ext cx="2629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cheerful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enthusiastic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insightful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considerate</a:t>
            </a:r>
            <a:endParaRPr lang="en-US" sz="2000" b="1"/>
          </a:p>
        </p:txBody>
      </p:sp>
      <p:sp>
        <p:nvSpPr>
          <p:cNvPr id="6" name="Text Box 5"/>
          <p:cNvSpPr txBox="1"/>
          <p:nvPr/>
        </p:nvSpPr>
        <p:spPr>
          <a:xfrm>
            <a:off x="3531235" y="5233035"/>
            <a:ext cx="2629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gentle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calm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upright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sympathetic</a:t>
            </a:r>
            <a:endParaRPr lang="en-US" sz="2000" b="1"/>
          </a:p>
        </p:txBody>
      </p:sp>
      <p:sp>
        <p:nvSpPr>
          <p:cNvPr id="8" name="Text Box 7"/>
          <p:cNvSpPr txBox="1"/>
          <p:nvPr/>
        </p:nvSpPr>
        <p:spPr>
          <a:xfrm>
            <a:off x="6475730" y="5233035"/>
            <a:ext cx="26295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lively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clever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agile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competitive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sociable</a:t>
            </a:r>
            <a:endParaRPr lang="en-US" sz="2000" b="1"/>
          </a:p>
        </p:txBody>
      </p:sp>
      <p:pic>
        <p:nvPicPr>
          <p:cNvPr id="3" name="Picture 2" descr="Screenshot 2020-12-06 at 18.45.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2558415"/>
            <a:ext cx="1924685" cy="2174240"/>
          </a:xfrm>
          <a:prstGeom prst="rect">
            <a:avLst/>
          </a:prstGeom>
        </p:spPr>
      </p:pic>
      <p:pic>
        <p:nvPicPr>
          <p:cNvPr id="10" name="Picture 9" descr="Screenshot 2020-12-06 at 18.47.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35" y="2558415"/>
            <a:ext cx="1936115" cy="2186305"/>
          </a:xfrm>
          <a:prstGeom prst="rect">
            <a:avLst/>
          </a:prstGeom>
        </p:spPr>
      </p:pic>
      <p:pic>
        <p:nvPicPr>
          <p:cNvPr id="11" name="Picture 10" descr="Screenshot 2020-12-06 at 18.48.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2557780"/>
            <a:ext cx="1936115" cy="218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12 Chinese Zodiac Sign Symbolism </a:t>
            </a:r>
            <a:br>
              <a:rPr lang="zh-CN" altLang="en-US"/>
            </a:br>
            <a:endParaRPr lang="en-US"/>
          </a:p>
        </p:txBody>
      </p:sp>
      <p:pic>
        <p:nvPicPr>
          <p:cNvPr id="9" name="Content Placeholder 8" descr="Screenshot 2020-12-05 at 16.48.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4805" y="-28575"/>
            <a:ext cx="2410460" cy="24187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08965" y="5233035"/>
            <a:ext cx="26295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independent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capable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warm-hearted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self-respect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quick minded</a:t>
            </a:r>
            <a:endParaRPr lang="en-US" sz="2000" b="1"/>
          </a:p>
        </p:txBody>
      </p:sp>
      <p:sp>
        <p:nvSpPr>
          <p:cNvPr id="6" name="Text Box 5"/>
          <p:cNvSpPr txBox="1"/>
          <p:nvPr/>
        </p:nvSpPr>
        <p:spPr>
          <a:xfrm>
            <a:off x="3531235" y="5233035"/>
            <a:ext cx="2629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honest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loyal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reliable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quick-witted</a:t>
            </a:r>
            <a:endParaRPr lang="en-US" sz="2000" b="1"/>
          </a:p>
        </p:txBody>
      </p:sp>
      <p:sp>
        <p:nvSpPr>
          <p:cNvPr id="8" name="Text Box 7"/>
          <p:cNvSpPr txBox="1"/>
          <p:nvPr/>
        </p:nvSpPr>
        <p:spPr>
          <a:xfrm>
            <a:off x="6475730" y="5233035"/>
            <a:ext cx="2629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diligent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upright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compassionate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responsible</a:t>
            </a:r>
            <a:endParaRPr lang="en-US" sz="2000" b="1"/>
          </a:p>
        </p:txBody>
      </p:sp>
      <p:pic>
        <p:nvPicPr>
          <p:cNvPr id="4" name="Picture 3" descr="Screenshot 2020-12-06 at 18.55.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2499360"/>
            <a:ext cx="2002155" cy="2261870"/>
          </a:xfrm>
          <a:prstGeom prst="rect">
            <a:avLst/>
          </a:prstGeom>
        </p:spPr>
      </p:pic>
      <p:pic>
        <p:nvPicPr>
          <p:cNvPr id="5" name="Picture 4" descr="Screenshot 2020-12-06 at 18.57.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35" y="2499360"/>
            <a:ext cx="2043430" cy="2308225"/>
          </a:xfrm>
          <a:prstGeom prst="rect">
            <a:avLst/>
          </a:prstGeom>
        </p:spPr>
      </p:pic>
      <p:pic>
        <p:nvPicPr>
          <p:cNvPr id="7" name="Picture 6" descr="Screenshot 2020-12-06 at 19.00.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30" y="2499360"/>
            <a:ext cx="2099310" cy="237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695"/>
            <a:ext cx="6508377" cy="1143000"/>
          </a:xfrm>
        </p:spPr>
        <p:txBody>
          <a:bodyPr/>
          <a:p>
            <a:r>
              <a:rPr lang="en-US"/>
              <a:t>What's Your Zodiac Animal?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6095"/>
            <a:ext cx="6508377" cy="3916363"/>
          </a:xfrm>
        </p:spPr>
        <p:txBody>
          <a:bodyPr/>
          <a:p>
            <a:r>
              <a:rPr lang="en-US" sz="3200"/>
              <a:t>Lunar calendar </a:t>
            </a:r>
            <a:endParaRPr lang="en-US" sz="3200"/>
          </a:p>
          <a:p>
            <a:r>
              <a:rPr lang="en-US" sz="3200"/>
              <a:t>January&amp;February </a:t>
            </a:r>
            <a:endParaRPr lang="en-US" sz="3200"/>
          </a:p>
        </p:txBody>
      </p:sp>
      <p:pic>
        <p:nvPicPr>
          <p:cNvPr id="4" name="Picture 3" descr="Screenshot 2020-12-05 at 21.38.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53080"/>
            <a:ext cx="7971155" cy="3767455"/>
          </a:xfrm>
          <a:prstGeom prst="rect">
            <a:avLst/>
          </a:prstGeom>
        </p:spPr>
      </p:pic>
      <p:pic>
        <p:nvPicPr>
          <p:cNvPr id="5" name="Picture 4" descr="Screenshot 2020-12-05 at 16.48.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15" y="78740"/>
            <a:ext cx="2123440" cy="213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20" name="Content Placeholder 19"/>
          <p:cNvGraphicFramePr/>
          <p:nvPr>
            <p:ph idx="1"/>
          </p:nvPr>
        </p:nvGraphicFramePr>
        <p:xfrm>
          <a:off x="78105" y="131445"/>
          <a:ext cx="8987790" cy="659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775"/>
                <a:gridCol w="5057775"/>
                <a:gridCol w="2555240"/>
              </a:tblGrid>
              <a:tr h="599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Year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 Date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Chinese Zodiac Year</a:t>
                      </a:r>
                      <a:endParaRPr lang="en-US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12, 2002 – Jan. 31, 2003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Horse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01, 2003 – Jan. 21, 2004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Sheep/Goat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Jan. 22, 2004 – Feb. 08, 2005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Monkey</a:t>
                      </a:r>
                      <a:endParaRPr lang="en-US" b="1"/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09, 2005 – Jan. 28, 2006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Rooster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2006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Jan. 29, 2006 – Feb. 17, 2007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Dog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2007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18, 2007 – Feb. 06, 2008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Pig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07, 2008 – Jan. 25, 2009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Rat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2009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Jan. 26, 2009 – Feb. 13, 2010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Ox</a:t>
                      </a:r>
                      <a:endParaRPr lang="en-US" b="1"/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14, 2010 – Feb. 02, 2011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Tiger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03, 2011 – Jan. 22, 2012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Rabbit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Jan. 23, 2012 – Feb. 09, 2013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Dragon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10, 2013 – Jan. 30, 2014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Snake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Jan. 31, 2014 – Feb. 18, 2015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Horse</a:t>
                      </a:r>
                      <a:endParaRPr lang="en-US" b="1"/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19, 2015 – Feb. 07, 2016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Sheep/Goat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2016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Feb. 08, 2016 – Jan. 27, 2017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Monkey</a:t>
                      </a:r>
                      <a:endParaRPr lang="en-US" b="1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2017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Jan. 28, 2017 – Feb. 15, 2018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1"/>
                        <a:t>Rooster</a:t>
                      </a:r>
                      <a:endParaRPr 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Ben Ming Nian(Zodiac Year of Birth)</a:t>
            </a:r>
            <a:endParaRPr lang="en-US"/>
          </a:p>
        </p:txBody>
      </p:sp>
      <p:pic>
        <p:nvPicPr>
          <p:cNvPr id="5" name="Content Placeholder 4" descr="Screenshot 2020-12-05 at 16.48.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65315" y="635"/>
            <a:ext cx="2184400" cy="219202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/>
        </p:nvSpPr>
        <p:spPr>
          <a:xfrm>
            <a:off x="76835" y="2658110"/>
            <a:ext cx="8839200" cy="449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705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Chinese Zodiac Birth year</a:t>
            </a:r>
            <a:endParaRPr lang="en-US" sz="2800"/>
          </a:p>
          <a:p>
            <a:r>
              <a:rPr lang="en-US" sz="2800"/>
              <a:t>12,24,36,48,60,72</a:t>
            </a:r>
            <a:endParaRPr lang="en-US" sz="2800"/>
          </a:p>
          <a:p>
            <a:r>
              <a:rPr lang="en-US" sz="2800"/>
              <a:t>A Chinese zodiac bad luck year</a:t>
            </a:r>
            <a:endParaRPr lang="en-US" sz="2800"/>
          </a:p>
          <a:p>
            <a:r>
              <a:rPr lang="en-US" sz="2800"/>
              <a:t>Dressing in red</a:t>
            </a:r>
            <a:endParaRPr lang="en-US" sz="2800"/>
          </a:p>
        </p:txBody>
      </p:sp>
      <p:pic>
        <p:nvPicPr>
          <p:cNvPr id="3" name="Picture 2" descr="u=165174094,1787312098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05" y="5123180"/>
            <a:ext cx="1678940" cy="1678940"/>
          </a:xfrm>
          <a:prstGeom prst="rect">
            <a:avLst/>
          </a:prstGeom>
        </p:spPr>
      </p:pic>
      <p:pic>
        <p:nvPicPr>
          <p:cNvPr id="6" name="Picture 5" descr="tim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60" y="5238750"/>
            <a:ext cx="1563370" cy="1563370"/>
          </a:xfrm>
          <a:prstGeom prst="rect">
            <a:avLst/>
          </a:prstGeom>
        </p:spPr>
      </p:pic>
      <p:pic>
        <p:nvPicPr>
          <p:cNvPr id="7" name="Picture 6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965" y="5238750"/>
            <a:ext cx="1563370" cy="1563370"/>
          </a:xfrm>
          <a:prstGeom prst="rect">
            <a:avLst/>
          </a:prstGeom>
        </p:spPr>
      </p:pic>
      <p:pic>
        <p:nvPicPr>
          <p:cNvPr id="8" name="Picture 7" descr="u=578040689,664527464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330" y="2657475"/>
            <a:ext cx="2465705" cy="246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CG411658078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2229" y="1455236"/>
            <a:ext cx="2954194" cy="3094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600415" y="340598"/>
            <a:ext cx="4647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4000" dirty="0" err="1">
                <a:solidFill>
                  <a:srgbClr val="1485A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xièxie</a:t>
            </a:r>
            <a:endParaRPr lang="en-US" altLang="zh-CN" sz="4000" dirty="0">
              <a:solidFill>
                <a:srgbClr val="1485A4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zh-CN" altLang="en-US" sz="4000" dirty="0">
                <a:solidFill>
                  <a:srgbClr val="1CADE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lang="zh-CN" altLang="en-US" sz="4000" dirty="0">
              <a:solidFill>
                <a:srgbClr val="1485A4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40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 you</a:t>
            </a:r>
            <a:endParaRPr lang="en-US" altLang="zh-CN" sz="4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7421" y="340598"/>
            <a:ext cx="515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4000" dirty="0" err="1">
                <a:solidFill>
                  <a:srgbClr val="1485A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zàijiàn</a:t>
            </a:r>
            <a:endParaRPr lang="en-US" altLang="zh-CN" sz="4000" dirty="0">
              <a:solidFill>
                <a:srgbClr val="1485A4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zh-CN" altLang="en-US" sz="4000" dirty="0">
                <a:solidFill>
                  <a:srgbClr val="1CADE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再见</a:t>
            </a:r>
            <a:endParaRPr lang="zh-CN" altLang="en-US" sz="4000" dirty="0">
              <a:solidFill>
                <a:srgbClr val="1485A4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40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goodbye</a:t>
            </a:r>
            <a:endParaRPr lang="en-US" altLang="zh-CN" sz="4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IMG_26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53" y="5579360"/>
            <a:ext cx="608109" cy="608109"/>
          </a:xfrm>
          <a:prstGeom prst="rect">
            <a:avLst/>
          </a:prstGeom>
        </p:spPr>
      </p:pic>
      <p:pic>
        <p:nvPicPr>
          <p:cNvPr id="8" name="图片 7" descr="IMG_267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07" y="5573831"/>
            <a:ext cx="619169" cy="619169"/>
          </a:xfrm>
          <a:prstGeom prst="rect">
            <a:avLst/>
          </a:prstGeom>
        </p:spPr>
      </p:pic>
      <p:pic>
        <p:nvPicPr>
          <p:cNvPr id="9" name="图片 8" descr="IMG_268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26" y="5573831"/>
            <a:ext cx="614795" cy="6147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4552568"/>
            <a:ext cx="5331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>
                <a:latin typeface="Century Gothic" panose="020B0502020202020204" charset="0"/>
              </a:rPr>
              <a:t>*Pictures are from Google Images; Videos are from YouTube. </a:t>
            </a:r>
            <a:endParaRPr kumimoji="1" lang="zh-CN" altLang="en-US" sz="1000" dirty="0">
              <a:latin typeface="Century Gothic" panose="020B0502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3932" y="6141566"/>
            <a:ext cx="4392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charset="0"/>
              </a:rPr>
              <a:t>Cardiff Confucius Institute</a:t>
            </a:r>
            <a:endParaRPr lang="en-GB" sz="1600" b="1" dirty="0" smtClean="0">
              <a:latin typeface="Century Gothic" panose="020B0502020202020204" charset="0"/>
            </a:endParaRPr>
          </a:p>
          <a:p>
            <a:pPr algn="ctr"/>
            <a:r>
              <a:rPr lang="en-GB" sz="1200" i="1" dirty="0" smtClean="0">
                <a:latin typeface="Century Gothic" panose="020B0502020202020204" charset="0"/>
              </a:rPr>
              <a:t>Communicating Chinese language and culture in Wales</a:t>
            </a:r>
            <a:endParaRPr lang="en-GB" sz="1200" i="1" dirty="0" smtClean="0">
              <a:latin typeface="Century Gothic" panose="020B0502020202020204" charset="0"/>
            </a:endParaRPr>
          </a:p>
          <a:p>
            <a:pPr algn="ctr"/>
            <a:r>
              <a:rPr lang="en-GB" sz="1200" i="1" dirty="0" smtClean="0">
                <a:latin typeface="Century Gothic" panose="020B0502020202020204" charset="0"/>
                <a:hlinkClick r:id="rId5"/>
              </a:rPr>
              <a:t>www.cardiff.ac.uk/confucius-institute</a:t>
            </a:r>
            <a:r>
              <a:rPr lang="en-GB" sz="1200" i="1" dirty="0" smtClean="0">
                <a:latin typeface="Century Gothic" panose="020B0502020202020204" charset="0"/>
              </a:rPr>
              <a:t> </a:t>
            </a:r>
            <a:endParaRPr lang="en-GB" sz="1200" i="1" dirty="0">
              <a:latin typeface="Century Gothic" panose="020B0502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145" y="4856810"/>
            <a:ext cx="6194346" cy="70612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unnam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" y="0"/>
            <a:ext cx="9072880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2112010" y="873760"/>
            <a:ext cx="2755265" cy="162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latin typeface="Century Gothic" panose="020B0502020202020204" charset="0"/>
                <a:ea typeface="+mn-ea"/>
                <a:cs typeface="+mn-ea"/>
              </a:defRPr>
            </a:lvl1pPr>
          </a:lstStyle>
          <a:p>
            <a:pPr fontAlgn="base">
              <a:spcBef>
                <a:spcPts val="180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altLang="zh-CN" sz="4000" cap="none" spc="0" smtClean="0">
              <a:solidFill>
                <a:srgbClr val="000000"/>
              </a:solidFill>
              <a:latin typeface="Arial" panose="020B0604020202090204" pitchFamily="34" charset="0"/>
              <a:ea typeface="SimSun" pitchFamily="2" charset="-122"/>
              <a:cs typeface="SimSun" pitchFamily="2" charset="-122"/>
              <a:sym typeface="+mn-ea"/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田林艳</a:t>
            </a:r>
            <a:endParaRPr lang="zh-CN" altLang="en-US" sz="40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24050" y="2603500"/>
            <a:ext cx="3131820" cy="125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ro-RO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Tián </a:t>
            </a:r>
            <a:r>
              <a:rPr lang="ro-RO" altLang="zh-CN" sz="3600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lăoshī</a:t>
            </a:r>
            <a:endParaRPr lang="ro-RO" altLang="zh-CN" sz="36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田 </a:t>
            </a:r>
            <a:r>
              <a:rPr lang="zh-CN" altLang="ro-RO" sz="40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</a:t>
            </a:r>
            <a:endParaRPr kumimoji="1" lang="zh-CN" altLang="ro-RO" sz="4000" b="1" dirty="0" smtClean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2831" y="3856985"/>
            <a:ext cx="10287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kumimoji="1" lang="en-US" altLang="zh-CN" sz="2000" dirty="0" smtClean="0">
                <a:solidFill>
                  <a:srgbClr val="FFC000"/>
                </a:solidFill>
                <a:latin typeface="Arial" panose="020B0604020202090204" pitchFamily="34" charset="0"/>
                <a:ea typeface="SimSun" pitchFamily="2" charset="-122"/>
              </a:rPr>
              <a:t>teacher</a:t>
            </a:r>
            <a:endParaRPr kumimoji="1" lang="en-US" altLang="zh-CN" sz="2000" dirty="0" smtClean="0">
              <a:solidFill>
                <a:srgbClr val="FFC000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12555"/>
          <a:stretch>
            <a:fillRect/>
          </a:stretch>
        </p:blipFill>
        <p:spPr>
          <a:xfrm>
            <a:off x="177165" y="5511800"/>
            <a:ext cx="2577465" cy="12801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639060" y="1137920"/>
            <a:ext cx="2105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Tián línyàn</a:t>
            </a:r>
            <a:endParaRPr 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13"/>
    </mc:Choice>
    <mc:Fallback>
      <p:transition spd="slow" advTm="4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ldLvl="0" animBg="1"/>
      <p:bldP spid="7" grpId="1" animBg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5" y="1911350"/>
            <a:ext cx="8459470" cy="1143000"/>
          </a:xfrm>
        </p:spPr>
        <p:txBody>
          <a:bodyPr/>
          <a:p>
            <a:pPr algn="ctr"/>
            <a:r>
              <a:rPr lang="en-US" sz="4800"/>
              <a:t>Chinese Zodiac 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" y="3236595"/>
            <a:ext cx="8839200" cy="3916680"/>
          </a:xfrm>
        </p:spPr>
        <p:txBody>
          <a:bodyPr>
            <a:normAutofit lnSpcReduction="20000"/>
          </a:bodyPr>
          <a:p>
            <a:r>
              <a:rPr lang="en-US" sz="3200" b="1"/>
              <a:t>Introduction of Chinese Zodiac</a:t>
            </a:r>
            <a:endParaRPr lang="en-US" sz="3200" b="1"/>
          </a:p>
          <a:p>
            <a:r>
              <a:rPr lang="en-US" sz="3200" b="1"/>
              <a:t>Origin of Chinese Zodiac </a:t>
            </a:r>
            <a:endParaRPr lang="en-US" sz="3200" b="1"/>
          </a:p>
          <a:p>
            <a:r>
              <a:rPr lang="en-US" sz="3200" b="1"/>
              <a:t>12 Chinese Zodiac Sign Symbolism </a:t>
            </a:r>
            <a:endParaRPr lang="en-US" sz="3200" b="1"/>
          </a:p>
          <a:p>
            <a:r>
              <a:rPr lang="en-US" sz="3200" b="1"/>
              <a:t>Your zodiac animal</a:t>
            </a:r>
            <a:endParaRPr lang="en-US" sz="3200" b="1"/>
          </a:p>
          <a:p>
            <a:r>
              <a:rPr lang="en-US" sz="3200" b="1"/>
              <a:t>Ben Ming Nian(Zodiac Year of Birth)</a:t>
            </a:r>
            <a:endParaRPr lang="en-US" sz="3200" b="1"/>
          </a:p>
        </p:txBody>
      </p:sp>
      <p:pic>
        <p:nvPicPr>
          <p:cNvPr id="4" name="Picture 3" descr="Screenshot 2020-12-05 at 17.39.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5425"/>
            <a:ext cx="8687435" cy="186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6565"/>
            <a:ext cx="6508377" cy="1143000"/>
          </a:xfrm>
        </p:spPr>
        <p:txBody>
          <a:bodyPr/>
          <a:p>
            <a:r>
              <a:rPr lang="en-US"/>
              <a:t>What is Chinese Zodiac?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1355" cy="3916680"/>
          </a:xfrm>
        </p:spPr>
        <p:txBody>
          <a:bodyPr>
            <a:noAutofit/>
          </a:bodyPr>
          <a:p>
            <a:r>
              <a:rPr lang="zh-CN" altLang="en-US" sz="3200"/>
              <a:t>shíèr  shēngxiào</a:t>
            </a:r>
            <a:endParaRPr lang="zh-CN" altLang="en-US" sz="3200"/>
          </a:p>
          <a:p>
            <a:r>
              <a:rPr lang="zh-CN" altLang="en-US" sz="3200"/>
              <a:t>十二   生肖</a:t>
            </a:r>
            <a:endParaRPr lang="zh-CN" altLang="en-US" sz="3200"/>
          </a:p>
          <a:p>
            <a:r>
              <a:rPr lang="en-US" sz="3200"/>
              <a:t>Ancient zoolatry&amp;2000years </a:t>
            </a:r>
            <a:endParaRPr lang="en-US" sz="3200"/>
          </a:p>
          <a:p>
            <a:r>
              <a:rPr lang="en-US" sz="3200"/>
              <a:t>Represent years &amp; influence people's personalities</a:t>
            </a: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4" name="Picture 3" descr="Screenshot 2020-12-05 at 16.48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7820" y="3175"/>
            <a:ext cx="2435225" cy="24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What is Chinese Zodiac?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3200">
                <a:sym typeface="+mn-ea"/>
              </a:rPr>
              <a:t>2020 Year of the Rat </a:t>
            </a:r>
            <a:endParaRPr lang="en-US" sz="3200"/>
          </a:p>
          <a:p>
            <a:r>
              <a:rPr lang="en-US" sz="3200">
                <a:sym typeface="+mn-ea"/>
              </a:rPr>
              <a:t>January 25th-February 11th </a:t>
            </a:r>
            <a:endParaRPr lang="en-US"/>
          </a:p>
          <a:p>
            <a:endParaRPr lang="en-US"/>
          </a:p>
        </p:txBody>
      </p:sp>
      <p:pic>
        <p:nvPicPr>
          <p:cNvPr id="3075" name="Picture 3" descr="bcm01026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430" y="3358515"/>
            <a:ext cx="3206115" cy="2767965"/>
          </a:xfrm>
          <a:prstGeom prst="rect">
            <a:avLst/>
          </a:prstGeom>
          <a:noFill/>
        </p:spPr>
      </p:pic>
      <p:pic>
        <p:nvPicPr>
          <p:cNvPr id="4" name="Picture 3" descr="Screenshot 2020-12-05 at 16.48.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85" y="3175"/>
            <a:ext cx="2397760" cy="24060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7875" y="4144965"/>
            <a:ext cx="4098925" cy="1981200"/>
            <a:chOff x="-533400" y="5181600"/>
            <a:chExt cx="4098925" cy="1981200"/>
          </a:xfrm>
        </p:grpSpPr>
        <p:pic>
          <p:nvPicPr>
            <p:cNvPr id="9" name="Picture 4" descr="0028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5334000"/>
              <a:ext cx="746125" cy="746125"/>
            </a:xfrm>
            <a:prstGeom prst="rect">
              <a:avLst/>
            </a:prstGeom>
            <a:noFill/>
          </p:spPr>
        </p:pic>
        <p:pic>
          <p:nvPicPr>
            <p:cNvPr id="10" name="Picture 10" descr="000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33400" y="5181600"/>
              <a:ext cx="2286000" cy="1981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" y="415290"/>
            <a:ext cx="6508377" cy="1143000"/>
          </a:xfrm>
        </p:spPr>
        <p:txBody>
          <a:bodyPr/>
          <a:p>
            <a:r>
              <a:rPr lang="en-US">
                <a:sym typeface="+mn-ea"/>
              </a:rPr>
              <a:t>Origin of Chinese Zodiac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" y="2191385"/>
            <a:ext cx="8903970" cy="4823460"/>
          </a:xfrm>
        </p:spPr>
        <p:txBody>
          <a:bodyPr>
            <a:normAutofit lnSpcReduction="10000"/>
          </a:bodyPr>
          <a:p>
            <a:r>
              <a:rPr lang="en-US" sz="2800"/>
              <a:t>What are the 12 Chinese zodiac animals?</a:t>
            </a:r>
            <a:endParaRPr lang="en-US" sz="2800"/>
          </a:p>
          <a:p>
            <a:r>
              <a:rPr lang="en-US" sz="2800"/>
              <a:t>What is the order of them?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https://www.youtube.com/watch?v=may2s9j4RLk 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 sz="8000"/>
          </a:p>
          <a:p>
            <a:pPr marL="0" indent="0">
              <a:buNone/>
            </a:pPr>
            <a:endParaRPr lang="en-US" sz="8000"/>
          </a:p>
        </p:txBody>
      </p:sp>
      <p:pic>
        <p:nvPicPr>
          <p:cNvPr id="5" name="Picture 4" descr="Screenshot 2020-12-05 at 16.48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835" y="3175"/>
            <a:ext cx="2188210" cy="2195830"/>
          </a:xfrm>
          <a:prstGeom prst="rect">
            <a:avLst/>
          </a:prstGeom>
        </p:spPr>
      </p:pic>
      <p:pic>
        <p:nvPicPr>
          <p:cNvPr id="6" name="Story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" y="2199005"/>
            <a:ext cx="7185025" cy="416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593725"/>
            <a:ext cx="6508377" cy="1143000"/>
          </a:xfrm>
        </p:spPr>
        <p:txBody>
          <a:bodyPr/>
          <a:p>
            <a:r>
              <a:rPr lang="en-US">
                <a:sym typeface="+mn-ea"/>
              </a:rPr>
              <a:t>Origin of Chinese Zodiac</a:t>
            </a:r>
            <a:endParaRPr lang="en-US"/>
          </a:p>
        </p:txBody>
      </p:sp>
      <p:pic>
        <p:nvPicPr>
          <p:cNvPr id="15" name="Picture 16" descr="re04120103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635" y="2358390"/>
            <a:ext cx="1151890" cy="13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re041201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525" y="2292985"/>
            <a:ext cx="1195705" cy="14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re041201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2350770"/>
            <a:ext cx="1107440" cy="12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re041201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745" y="2326005"/>
            <a:ext cx="118554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re041201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930" y="2333625"/>
            <a:ext cx="1266825" cy="13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re0412010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6805" y="2350135"/>
            <a:ext cx="1231900" cy="12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 descr="re041201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1525" y="4597400"/>
            <a:ext cx="98361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re0412010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7230" y="4556125"/>
            <a:ext cx="11239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re0412010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635" y="4597400"/>
            <a:ext cx="1151890" cy="12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re0412010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3265" y="4531995"/>
            <a:ext cx="1160145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re0412010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76290" y="4474210"/>
            <a:ext cx="1257300" cy="146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re0412010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6805" y="4597400"/>
            <a:ext cx="1365885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shot 2020-12-05 at 16.48.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6265" y="65405"/>
            <a:ext cx="2219960" cy="222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4" y="612140"/>
            <a:ext cx="6508377" cy="1143000"/>
          </a:xfrm>
        </p:spPr>
        <p:txBody>
          <a:bodyPr/>
          <a:p>
            <a:r>
              <a:rPr lang="en-US">
                <a:sym typeface="+mn-ea"/>
              </a:rPr>
              <a:t>12 Chinese Zodiac Sign Symbolism </a:t>
            </a:r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065145" y="2959735"/>
            <a:ext cx="5928995" cy="3166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705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sz="8000"/>
          </a:p>
          <a:p>
            <a:pPr marL="0" indent="0">
              <a:buNone/>
            </a:pPr>
            <a:endParaRPr lang="en-US" sz="800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17170" y="4329430"/>
            <a:ext cx="8903970" cy="192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705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sz="8000"/>
          </a:p>
          <a:p>
            <a:pPr marL="0" indent="0">
              <a:buNone/>
            </a:pPr>
            <a:endParaRPr lang="en-US" sz="800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00075" y="2959735"/>
            <a:ext cx="8648065" cy="342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705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 sz="8000"/>
          </a:p>
          <a:p>
            <a:pPr marL="0" indent="0">
              <a:buNone/>
            </a:pPr>
            <a:endParaRPr lang="en-US" sz="8000"/>
          </a:p>
        </p:txBody>
      </p:sp>
      <p:pic>
        <p:nvPicPr>
          <p:cNvPr id="9" name="Picture 8" descr="Screenshot 2020-12-05 at 16.48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4680" y="78740"/>
            <a:ext cx="2123440" cy="213106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3578225" y="4927600"/>
            <a:ext cx="2544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faithful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obliging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persistent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sympathetic</a:t>
            </a:r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600075" y="4927600"/>
            <a:ext cx="2130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smart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quick-witted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strong-willed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ambitious</a:t>
            </a:r>
            <a:endParaRPr lang="en-US" sz="2000" b="1"/>
          </a:p>
        </p:txBody>
      </p:sp>
      <p:pic>
        <p:nvPicPr>
          <p:cNvPr id="14" name="Content Placeholder 13" descr="Screenshot 2020-12-06 at 18.31.0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" y="2209800"/>
            <a:ext cx="1928495" cy="2245360"/>
          </a:xfrm>
          <a:prstGeom prst="rect">
            <a:avLst/>
          </a:prstGeom>
        </p:spPr>
      </p:pic>
      <p:pic>
        <p:nvPicPr>
          <p:cNvPr id="15" name="Picture 14" descr="Screenshot 2020-12-06 at 18.33.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25" y="2210435"/>
            <a:ext cx="1987550" cy="2244725"/>
          </a:xfrm>
          <a:prstGeom prst="rect">
            <a:avLst/>
          </a:prstGeom>
        </p:spPr>
      </p:pic>
      <p:pic>
        <p:nvPicPr>
          <p:cNvPr id="16" name="Picture 15" descr="Screenshot 2020-12-06 at 18.35.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2266950"/>
            <a:ext cx="1937385" cy="218821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6449695" y="4931410"/>
            <a:ext cx="2544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courageous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confident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with a spirit of adventure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12 Chinese Zodiac Sign Symbolism </a:t>
            </a:r>
            <a:br>
              <a:rPr lang="zh-CN" altLang="en-US"/>
            </a:br>
            <a:endParaRPr lang="en-US"/>
          </a:p>
        </p:txBody>
      </p:sp>
      <p:pic>
        <p:nvPicPr>
          <p:cNvPr id="9" name="Content Placeholder 8" descr="Screenshot 2020-12-05 at 16.48.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4805" y="-28575"/>
            <a:ext cx="2410460" cy="2418715"/>
          </a:xfrm>
          <a:prstGeom prst="rect">
            <a:avLst/>
          </a:prstGeom>
        </p:spPr>
      </p:pic>
      <p:pic>
        <p:nvPicPr>
          <p:cNvPr id="4" name="Picture 3" descr="Screenshot 2020-12-06 at 18.38.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2390140"/>
            <a:ext cx="2081530" cy="235077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08965" y="5233035"/>
            <a:ext cx="2629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gentle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elegant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self-disciplined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alert</a:t>
            </a:r>
            <a:endParaRPr lang="en-US" sz="2000" b="1"/>
          </a:p>
        </p:txBody>
      </p:sp>
      <p:pic>
        <p:nvPicPr>
          <p:cNvPr id="5" name="Picture 4" descr="Screenshot 2020-12-06 at 18.40.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35" y="2454910"/>
            <a:ext cx="2081530" cy="235077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531235" y="5233035"/>
            <a:ext cx="2629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confident, resolute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strong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proud</a:t>
            </a:r>
            <a:endParaRPr lang="en-US" sz="2000" b="1"/>
          </a:p>
        </p:txBody>
      </p:sp>
      <p:pic>
        <p:nvPicPr>
          <p:cNvPr id="7" name="Picture 6" descr="Screenshot 2020-12-06 at 18.42.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2390140"/>
            <a:ext cx="2196465" cy="24809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372225" y="5233035"/>
            <a:ext cx="26295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calm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wise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observant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mysterious </a:t>
            </a:r>
            <a:endParaRPr lang="en-US" sz="2000" b="1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sz="2000" b="1"/>
              <a:t>think deeply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广场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1E534473A4E4EB6C05E789BFE0842" ma:contentTypeVersion="11" ma:contentTypeDescription="Create a new document." ma:contentTypeScope="" ma:versionID="f670c2447d30d3984e9b97e06f40f0f5">
  <xsd:schema xmlns:xsd="http://www.w3.org/2001/XMLSchema" xmlns:xs="http://www.w3.org/2001/XMLSchema" xmlns:p="http://schemas.microsoft.com/office/2006/metadata/properties" xmlns:ns2="ea9459fc-b2e2-43ce-ac55-d3a27a3890bb" xmlns:ns3="138093b0-1e41-4249-9fcf-e2598c948dac" targetNamespace="http://schemas.microsoft.com/office/2006/metadata/properties" ma:root="true" ma:fieldsID="3f64e1ad1ef093d9e66255ea37a4d91f" ns2:_="" ns3:_="">
    <xsd:import namespace="ea9459fc-b2e2-43ce-ac55-d3a27a3890bb"/>
    <xsd:import namespace="138093b0-1e41-4249-9fcf-e2598c948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459fc-b2e2-43ce-ac55-d3a27a389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093b0-1e41-4249-9fcf-e2598c948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5CBB2F-00E1-467E-8ABA-EDD04A02C792}"/>
</file>

<file path=customXml/itemProps2.xml><?xml version="1.0" encoding="utf-8"?>
<ds:datastoreItem xmlns:ds="http://schemas.openxmlformats.org/officeDocument/2006/customXml" ds:itemID="{97A070CE-1950-4A96-B808-2356C316C767}"/>
</file>

<file path=customXml/itemProps3.xml><?xml version="1.0" encoding="utf-8"?>
<ds:datastoreItem xmlns:ds="http://schemas.openxmlformats.org/officeDocument/2006/customXml" ds:itemID="{0E4FB4F4-A9D1-4FE0-B16D-7705032C8C38}"/>
</file>

<file path=docProps/app.xml><?xml version="1.0" encoding="utf-8"?>
<Properties xmlns="http://schemas.openxmlformats.org/officeDocument/2006/extended-properties" xmlns:vt="http://schemas.openxmlformats.org/officeDocument/2006/docPropsVTypes">
  <Template>广场.thmx</Template>
  <TotalTime>0</TotalTime>
  <Words>2232</Words>
  <Application>WPS Presentation</Application>
  <PresentationFormat>On-screen Show (4:3)</PresentationFormat>
  <Paragraphs>268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SimSun</vt:lpstr>
      <vt:lpstr>Wingdings</vt:lpstr>
      <vt:lpstr>Wingdings 2</vt:lpstr>
      <vt:lpstr>汉仪书宋二KW</vt:lpstr>
      <vt:lpstr>Arial</vt:lpstr>
      <vt:lpstr>微软雅黑</vt:lpstr>
      <vt:lpstr>SimSun</vt:lpstr>
      <vt:lpstr>Calibri Light</vt:lpstr>
      <vt:lpstr>Helvetica Neue</vt:lpstr>
      <vt:lpstr>Century Gothic</vt:lpstr>
      <vt:lpstr>苹方-简</vt:lpstr>
      <vt:lpstr>微软雅黑</vt:lpstr>
      <vt:lpstr>汉仪旗黑</vt:lpstr>
      <vt:lpstr>Arial Unicode MS</vt:lpstr>
      <vt:lpstr>SimSun</vt:lpstr>
      <vt:lpstr>Calibri</vt:lpstr>
      <vt:lpstr>广场</vt:lpstr>
      <vt:lpstr>默认设计模板_2</vt:lpstr>
      <vt:lpstr>3_默认设计模板_2</vt:lpstr>
      <vt:lpstr>Office Theme</vt:lpstr>
      <vt:lpstr>1_默认设计模板_2</vt:lpstr>
      <vt:lpstr>4_默认设计模板_2</vt:lpstr>
      <vt:lpstr>2_默认设计模板_2</vt:lpstr>
      <vt:lpstr>PowerPoint 演示文稿</vt:lpstr>
      <vt:lpstr>PowerPoint 演示文稿</vt:lpstr>
      <vt:lpstr>Chinese Zodiac </vt:lpstr>
      <vt:lpstr>What is Chinese Zodiac?</vt:lpstr>
      <vt:lpstr>What is Chinese Zodiac? </vt:lpstr>
      <vt:lpstr>Origin of Chinese Zodiac</vt:lpstr>
      <vt:lpstr>Origin of Chinese Zodiac</vt:lpstr>
      <vt:lpstr>12 Chinese Zodiac Sign Symbolism </vt:lpstr>
      <vt:lpstr>12 Chinese Zodiac Sign Symbolism  </vt:lpstr>
      <vt:lpstr>12 Chinese Zodiac Sign Symbolism  </vt:lpstr>
      <vt:lpstr>12 Chinese Zodiac Sign Symbolism  </vt:lpstr>
      <vt:lpstr>What's Your Zodiac Animal?</vt:lpstr>
      <vt:lpstr>PowerPoint 演示文稿</vt:lpstr>
      <vt:lpstr>Ben Ming Nian(Zodiac Year of Birth)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lavender qf</dc:creator>
  <cp:lastModifiedBy>LY</cp:lastModifiedBy>
  <cp:revision>118</cp:revision>
  <dcterms:created xsi:type="dcterms:W3CDTF">2020-12-17T22:00:36Z</dcterms:created>
  <dcterms:modified xsi:type="dcterms:W3CDTF">2020-12-17T22:00:36Z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0x0101000DE1E534473A4E4EB6C05E789BFE0842</vt:lpwstr>
  </property>
  <property fmtid="{D5CDD505-2E9C-101B-9397-08002B2CF9AE}" pid="3" name="KSOProductBuildVer">
    <vt:lpwstr>1033-3.0.2.4882</vt:lpwstr>
  </property>
</Properties>
</file>